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65" r:id="rId5"/>
    <p:sldId id="267" r:id="rId6"/>
    <p:sldId id="278" r:id="rId7"/>
    <p:sldId id="280" r:id="rId8"/>
    <p:sldId id="279" r:id="rId9"/>
    <p:sldId id="281" r:id="rId10"/>
    <p:sldId id="258" r:id="rId11"/>
    <p:sldId id="284" r:id="rId12"/>
    <p:sldId id="285" r:id="rId13"/>
    <p:sldId id="268" r:id="rId14"/>
    <p:sldId id="283" r:id="rId15"/>
    <p:sldId id="286" r:id="rId16"/>
    <p:sldId id="270" r:id="rId17"/>
    <p:sldId id="282" r:id="rId18"/>
    <p:sldId id="287" r:id="rId19"/>
    <p:sldId id="273" r:id="rId20"/>
    <p:sldId id="274" r:id="rId21"/>
    <p:sldId id="261" r:id="rId22"/>
    <p:sldId id="260" r:id="rId23"/>
    <p:sldId id="289" r:id="rId24"/>
    <p:sldId id="290" r:id="rId25"/>
    <p:sldId id="288" r:id="rId26"/>
    <p:sldId id="271"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68" autoAdjust="0"/>
  </p:normalViewPr>
  <p:slideViewPr>
    <p:cSldViewPr>
      <p:cViewPr varScale="1">
        <p:scale>
          <a:sx n="87" d="100"/>
          <a:sy n="87" d="100"/>
        </p:scale>
        <p:origin x="-1032" y="-82"/>
      </p:cViewPr>
      <p:guideLst>
        <p:guide orient="horz" pos="2160"/>
        <p:guide pos="2880"/>
      </p:guideLst>
    </p:cSldViewPr>
  </p:slideViewPr>
  <p:notesTextViewPr>
    <p:cViewPr>
      <p:scale>
        <a:sx n="1" d="1"/>
        <a:sy n="1" d="1"/>
      </p:scale>
      <p:origin x="0" y="0"/>
    </p:cViewPr>
  </p:notesTextViewPr>
  <p:sorterViewPr>
    <p:cViewPr>
      <p:scale>
        <a:sx n="100" d="100"/>
        <a:sy n="100" d="100"/>
      </p:scale>
      <p:origin x="0" y="36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880BFCF-FB19-4F14-82F2-85EB5C1422C7}" type="datetimeFigureOut">
              <a:rPr lang="en-US" smtClean="0"/>
              <a:t>5/20/2017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7AE27F3-0F3F-4425-8C14-0A1F714F08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0BFCF-FB19-4F14-82F2-85EB5C1422C7}"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7F3-0F3F-4425-8C14-0A1F714F08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0BFCF-FB19-4F14-82F2-85EB5C1422C7}"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7F3-0F3F-4425-8C14-0A1F714F08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80BFCF-FB19-4F14-82F2-85EB5C1422C7}" type="datetimeFigureOut">
              <a:rPr lang="en-US" smtClean="0"/>
              <a:t>5/20/2017</a:t>
            </a:fld>
            <a:endParaRPr lang="en-US"/>
          </a:p>
        </p:txBody>
      </p:sp>
      <p:sp>
        <p:nvSpPr>
          <p:cNvPr id="9" name="Slide Number Placeholder 8"/>
          <p:cNvSpPr>
            <a:spLocks noGrp="1"/>
          </p:cNvSpPr>
          <p:nvPr>
            <p:ph type="sldNum" sz="quarter" idx="15"/>
          </p:nvPr>
        </p:nvSpPr>
        <p:spPr/>
        <p:txBody>
          <a:bodyPr rtlCol="0"/>
          <a:lstStyle/>
          <a:p>
            <a:fld id="{67AE27F3-0F3F-4425-8C14-0A1F714F08F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880BFCF-FB19-4F14-82F2-85EB5C1422C7}" type="datetimeFigureOut">
              <a:rPr lang="en-US" smtClean="0"/>
              <a:t>5/20/2017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7AE27F3-0F3F-4425-8C14-0A1F714F08F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80BFCF-FB19-4F14-82F2-85EB5C1422C7}"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27F3-0F3F-4425-8C14-0A1F714F08F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80BFCF-FB19-4F14-82F2-85EB5C1422C7}"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E27F3-0F3F-4425-8C14-0A1F714F08F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80BFCF-FB19-4F14-82F2-85EB5C1422C7}" type="datetimeFigureOut">
              <a:rPr lang="en-US" smtClean="0"/>
              <a:t>5/20/2017</a:t>
            </a:fld>
            <a:endParaRPr lang="en-US"/>
          </a:p>
        </p:txBody>
      </p:sp>
      <p:sp>
        <p:nvSpPr>
          <p:cNvPr id="7" name="Slide Number Placeholder 6"/>
          <p:cNvSpPr>
            <a:spLocks noGrp="1"/>
          </p:cNvSpPr>
          <p:nvPr>
            <p:ph type="sldNum" sz="quarter" idx="11"/>
          </p:nvPr>
        </p:nvSpPr>
        <p:spPr/>
        <p:txBody>
          <a:bodyPr rtlCol="0"/>
          <a:lstStyle/>
          <a:p>
            <a:fld id="{67AE27F3-0F3F-4425-8C14-0A1F714F08F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0BFCF-FB19-4F14-82F2-85EB5C1422C7}"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E27F3-0F3F-4425-8C14-0A1F714F08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80BFCF-FB19-4F14-82F2-85EB5C1422C7}" type="datetimeFigureOut">
              <a:rPr lang="en-US" smtClean="0"/>
              <a:t>5/20/2017</a:t>
            </a:fld>
            <a:endParaRPr lang="en-US"/>
          </a:p>
        </p:txBody>
      </p:sp>
      <p:sp>
        <p:nvSpPr>
          <p:cNvPr id="22" name="Slide Number Placeholder 21"/>
          <p:cNvSpPr>
            <a:spLocks noGrp="1"/>
          </p:cNvSpPr>
          <p:nvPr>
            <p:ph type="sldNum" sz="quarter" idx="15"/>
          </p:nvPr>
        </p:nvSpPr>
        <p:spPr/>
        <p:txBody>
          <a:bodyPr rtlCol="0"/>
          <a:lstStyle/>
          <a:p>
            <a:fld id="{67AE27F3-0F3F-4425-8C14-0A1F714F08F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80BFCF-FB19-4F14-82F2-85EB5C1422C7}" type="datetimeFigureOut">
              <a:rPr lang="en-US" smtClean="0"/>
              <a:t>5/20/2017</a:t>
            </a:fld>
            <a:endParaRPr lang="en-US"/>
          </a:p>
        </p:txBody>
      </p:sp>
      <p:sp>
        <p:nvSpPr>
          <p:cNvPr id="18" name="Slide Number Placeholder 17"/>
          <p:cNvSpPr>
            <a:spLocks noGrp="1"/>
          </p:cNvSpPr>
          <p:nvPr>
            <p:ph type="sldNum" sz="quarter" idx="11"/>
          </p:nvPr>
        </p:nvSpPr>
        <p:spPr/>
        <p:txBody>
          <a:bodyPr rtlCol="0"/>
          <a:lstStyle/>
          <a:p>
            <a:fld id="{67AE27F3-0F3F-4425-8C14-0A1F714F08F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80BFCF-FB19-4F14-82F2-85EB5C1422C7}" type="datetimeFigureOut">
              <a:rPr lang="en-US" smtClean="0"/>
              <a:t>5/20/2017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7AE27F3-0F3F-4425-8C14-0A1F714F0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ikis.ala.org/acrl/index.php/Information_Literacy_in_Physics" TargetMode="External"/><Relationship Id="rId2" Type="http://schemas.openxmlformats.org/officeDocument/2006/relationships/hyperlink" Target="http://www.ala.org/acrl/standards/infolitscitech" TargetMode="External"/><Relationship Id="rId1" Type="http://schemas.openxmlformats.org/officeDocument/2006/relationships/slideLayout" Target="../slideLayouts/slideLayout2.xml"/><Relationship Id="rId6" Type="http://schemas.openxmlformats.org/officeDocument/2006/relationships/hyperlink" Target="http://libguides.lincolnu.edu/content.php?pid=417184" TargetMode="External"/><Relationship Id="rId5" Type="http://schemas.openxmlformats.org/officeDocument/2006/relationships/hyperlink" Target="http://guides.library.georgetown.edu/physics" TargetMode="External"/><Relationship Id="rId4" Type="http://schemas.openxmlformats.org/officeDocument/2006/relationships/hyperlink" Target="https://www.merlot.org/merlot/Physic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prints.qut.edu.au/48835/" TargetMode="External"/><Relationship Id="rId2" Type="http://schemas.openxmlformats.org/officeDocument/2006/relationships/hyperlink" Target="https://www.researchgate.net/" TargetMode="External"/><Relationship Id="rId1" Type="http://schemas.openxmlformats.org/officeDocument/2006/relationships/slideLayout" Target="../slideLayouts/slideLayout2.xml"/><Relationship Id="rId5" Type="http://schemas.openxmlformats.org/officeDocument/2006/relationships/hyperlink" Target="http://pgwar.com/" TargetMode="External"/><Relationship Id="rId4" Type="http://schemas.openxmlformats.org/officeDocument/2006/relationships/hyperlink" Target="http://www.physicsclassroom.com/The-Photo-Gallery"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learning.nd.edu/remix/projects/inde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rlt.umich.edu/tech_tools_tabl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6629400" cy="887413"/>
          </a:xfrm>
        </p:spPr>
        <p:txBody>
          <a:bodyPr>
            <a:normAutofit fontScale="90000"/>
          </a:bodyPr>
          <a:lstStyle/>
          <a:p>
            <a:pPr algn="r"/>
            <a:r>
              <a:rPr lang="en-US" dirty="0" smtClean="0"/>
              <a:t>OERs and MERLOT:</a:t>
            </a:r>
            <a:br>
              <a:rPr lang="en-US" dirty="0" smtClean="0"/>
            </a:br>
            <a:r>
              <a:rPr lang="en-US" dirty="0" smtClean="0"/>
              <a:t>An International Perspective</a:t>
            </a:r>
            <a:endParaRPr lang="en-US" dirty="0"/>
          </a:p>
        </p:txBody>
      </p:sp>
      <p:sp>
        <p:nvSpPr>
          <p:cNvPr id="3" name="Subtitle 2"/>
          <p:cNvSpPr>
            <a:spLocks noGrp="1"/>
          </p:cNvSpPr>
          <p:nvPr>
            <p:ph type="subTitle" idx="1"/>
          </p:nvPr>
        </p:nvSpPr>
        <p:spPr>
          <a:xfrm>
            <a:off x="1905000" y="3657600"/>
            <a:ext cx="6172200" cy="1752600"/>
          </a:xfrm>
        </p:spPr>
        <p:txBody>
          <a:bodyPr>
            <a:normAutofit/>
          </a:bodyPr>
          <a:lstStyle/>
          <a:p>
            <a:r>
              <a:rPr lang="en-US" dirty="0" err="1">
                <a:solidFill>
                  <a:schemeClr val="tx1"/>
                </a:solidFill>
              </a:rPr>
              <a:t>Dr</a:t>
            </a:r>
            <a:r>
              <a:rPr lang="en-US" dirty="0">
                <a:solidFill>
                  <a:schemeClr val="tx1"/>
                </a:solidFill>
              </a:rPr>
              <a:t>, Lesley Farmer</a:t>
            </a:r>
          </a:p>
          <a:p>
            <a:r>
              <a:rPr lang="en-US" dirty="0">
                <a:solidFill>
                  <a:schemeClr val="tx1"/>
                </a:solidFill>
              </a:rPr>
              <a:t>CSU Long Beach</a:t>
            </a:r>
          </a:p>
        </p:txBody>
      </p:sp>
      <p:pic>
        <p:nvPicPr>
          <p:cNvPr id="2050" name="Picture 2" descr="MERLOT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62200"/>
            <a:ext cx="8928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10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59" t="10222" r="2157" b="10222"/>
          <a:stretch/>
        </p:blipFill>
        <p:spPr bwMode="auto">
          <a:xfrm>
            <a:off x="19878" y="0"/>
            <a:ext cx="9081135" cy="567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56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133" t="5229" r="2206"/>
          <a:stretch/>
        </p:blipFill>
        <p:spPr bwMode="auto">
          <a:xfrm>
            <a:off x="0" y="-1"/>
            <a:ext cx="9143999" cy="701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69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0" y="0"/>
            <a:ext cx="91156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90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3" t="8438" r="46554" b="9705"/>
          <a:stretch/>
        </p:blipFill>
        <p:spPr bwMode="auto">
          <a:xfrm>
            <a:off x="571500" y="107604"/>
            <a:ext cx="7616687" cy="663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304800" y="2209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2900" y="28194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6700" y="38100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 y="32004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4922" y="5029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4800" y="6172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42900" y="1828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6396" y="1447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3600" y="1600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133600" y="1830457"/>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33600" y="20574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33600" y="22479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1200" y="11430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14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79" t="5360" r="25000" b="12156"/>
          <a:stretch/>
        </p:blipFill>
        <p:spPr bwMode="auto">
          <a:xfrm>
            <a:off x="38100" y="-1"/>
            <a:ext cx="8801100" cy="700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33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 y="-35169"/>
            <a:ext cx="9155723" cy="710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88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 t="8000" r="38000" b="8889"/>
          <a:stretch/>
        </p:blipFill>
        <p:spPr bwMode="auto">
          <a:xfrm>
            <a:off x="-1" y="0"/>
            <a:ext cx="8969487"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820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8774998" cy="688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77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9194800" cy="685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71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ICT Literacy in Physics</a:t>
            </a:r>
            <a:endParaRPr lang="en-US" dirty="0"/>
          </a:p>
        </p:txBody>
      </p:sp>
      <p:sp>
        <p:nvSpPr>
          <p:cNvPr id="3" name="Content Placeholder 2"/>
          <p:cNvSpPr>
            <a:spLocks noGrp="1"/>
          </p:cNvSpPr>
          <p:nvPr>
            <p:ph sz="quarter" idx="1"/>
          </p:nvPr>
        </p:nvSpPr>
        <p:spPr>
          <a:xfrm>
            <a:off x="457200" y="990600"/>
            <a:ext cx="7467600" cy="5483352"/>
          </a:xfrm>
        </p:spPr>
        <p:txBody>
          <a:bodyPr>
            <a:normAutofit fontScale="62500" lnSpcReduction="20000"/>
          </a:bodyPr>
          <a:lstStyle/>
          <a:p>
            <a:pPr marL="0" indent="0">
              <a:buNone/>
            </a:pPr>
            <a:r>
              <a:rPr lang="en-US" b="1" dirty="0"/>
              <a:t>GENERAL:</a:t>
            </a:r>
          </a:p>
          <a:p>
            <a:pPr marL="0" indent="0">
              <a:buNone/>
            </a:pPr>
            <a:r>
              <a:rPr lang="en-US" dirty="0"/>
              <a:t>Association of College &amp; Research Libraries. (2006). Information literacy standards for Science/Engineering/Technology:</a:t>
            </a:r>
            <a:br>
              <a:rPr lang="en-US" dirty="0"/>
            </a:br>
            <a:r>
              <a:rPr lang="en-US" u="sng" dirty="0">
                <a:hlinkClick r:id="rId2"/>
              </a:rPr>
              <a:t>http://</a:t>
            </a:r>
            <a:r>
              <a:rPr lang="en-US" u="sng" dirty="0" smtClean="0">
                <a:hlinkClick r:id="rId2"/>
              </a:rPr>
              <a:t>www.ala.org/acrl/standards/infolitscitech</a:t>
            </a:r>
            <a:r>
              <a:rPr lang="en-US" dirty="0"/>
              <a:t> </a:t>
            </a:r>
          </a:p>
          <a:p>
            <a:pPr marL="0" indent="0">
              <a:buNone/>
            </a:pPr>
            <a:r>
              <a:rPr lang="en-US" dirty="0"/>
              <a:t>The following wiki is useful for physics information literacy: </a:t>
            </a:r>
            <a:r>
              <a:rPr lang="en-US" u="sng" dirty="0">
                <a:hlinkClick r:id="rId3"/>
              </a:rPr>
              <a:t>http://wikis.ala.org/acrl/index.php/Information_Literacy_in_Physics</a:t>
            </a:r>
            <a:endParaRPr lang="en-US" dirty="0"/>
          </a:p>
          <a:p>
            <a:pPr marL="0" indent="0">
              <a:buNone/>
            </a:pPr>
            <a:r>
              <a:rPr lang="en-US" dirty="0"/>
              <a:t> </a:t>
            </a:r>
          </a:p>
          <a:p>
            <a:pPr marL="0" indent="0">
              <a:buNone/>
            </a:pPr>
            <a:r>
              <a:rPr lang="en-US" dirty="0"/>
              <a:t> </a:t>
            </a:r>
          </a:p>
          <a:p>
            <a:pPr marL="0" indent="0">
              <a:buNone/>
            </a:pPr>
            <a:r>
              <a:rPr lang="en-US" b="1" dirty="0"/>
              <a:t>MERLOT LINKS:</a:t>
            </a:r>
          </a:p>
          <a:p>
            <a:pPr marL="0" indent="0">
              <a:buNone/>
            </a:pPr>
            <a:r>
              <a:rPr lang="en-US" dirty="0"/>
              <a:t>Key terms: physics, specific topics within physics, physics in related fields (e.g., geology, astronomy), materials science</a:t>
            </a:r>
          </a:p>
          <a:p>
            <a:pPr marL="0" lvl="0" indent="0">
              <a:buNone/>
            </a:pPr>
            <a:r>
              <a:rPr lang="en-US" dirty="0"/>
              <a:t>Science and Technology/ Physics</a:t>
            </a:r>
          </a:p>
          <a:p>
            <a:pPr marL="0" lvl="0" indent="0">
              <a:buNone/>
            </a:pPr>
            <a:r>
              <a:rPr lang="en-US" dirty="0"/>
              <a:t>Academic Support Services/ ICT literacy</a:t>
            </a:r>
          </a:p>
          <a:p>
            <a:pPr marL="0" lvl="0" indent="0">
              <a:buNone/>
            </a:pPr>
            <a:r>
              <a:rPr lang="en-US" dirty="0"/>
              <a:t>Academic Support Services/Library and Information Services</a:t>
            </a:r>
          </a:p>
          <a:p>
            <a:pPr marL="0" indent="0">
              <a:buNone/>
            </a:pPr>
            <a:r>
              <a:rPr lang="en-US" u="sng" dirty="0">
                <a:hlinkClick r:id="rId4"/>
              </a:rPr>
              <a:t>https://www.merlot.org/merlot/Physics.htm</a:t>
            </a:r>
            <a:endParaRPr lang="en-US" dirty="0"/>
          </a:p>
          <a:p>
            <a:pPr marL="0" indent="0">
              <a:buNone/>
            </a:pPr>
            <a:r>
              <a:rPr lang="en-US" dirty="0"/>
              <a:t> </a:t>
            </a:r>
          </a:p>
          <a:p>
            <a:pPr marL="0" indent="0">
              <a:buNone/>
            </a:pPr>
            <a:r>
              <a:rPr lang="en-US" b="1" dirty="0"/>
              <a:t>LIBGUIDES:</a:t>
            </a:r>
          </a:p>
          <a:p>
            <a:pPr marL="0" lvl="0" indent="0">
              <a:buNone/>
            </a:pPr>
            <a:r>
              <a:rPr lang="en-US" u="sng" dirty="0">
                <a:hlinkClick r:id="rId5"/>
              </a:rPr>
              <a:t>http://guides.library.georgetown.edu/physics</a:t>
            </a:r>
            <a:r>
              <a:rPr lang="en-US" dirty="0"/>
              <a:t>  Georgetown University guide to physics resources, including background information, articles and databases, data sets and statistics, physical properties and spectra, websites, and citation help</a:t>
            </a:r>
          </a:p>
          <a:p>
            <a:pPr marL="0" lvl="0" indent="0">
              <a:buNone/>
            </a:pPr>
            <a:r>
              <a:rPr lang="en-US" u="sng" dirty="0">
                <a:hlinkClick r:id="rId6"/>
              </a:rPr>
              <a:t>http://libguides.lincolnu.edu/content.php?pid=417184</a:t>
            </a:r>
            <a:r>
              <a:rPr lang="en-US" dirty="0"/>
              <a:t>  Lincoln University guide to physics research, including how to locate, read and cite scientific articles; how to create a literature review; how to give scientific presentations</a:t>
            </a:r>
          </a:p>
          <a:p>
            <a:pPr marL="0" indent="0">
              <a:buNone/>
            </a:pPr>
            <a:endParaRPr lang="en-US" dirty="0"/>
          </a:p>
        </p:txBody>
      </p:sp>
    </p:spTree>
    <p:extLst>
      <p:ext uri="{BB962C8B-B14F-4D97-AF65-F5344CB8AC3E}">
        <p14:creationId xmlns:p14="http://schemas.microsoft.com/office/powerpoint/2010/main" val="34983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Introduction to </a:t>
            </a:r>
            <a:r>
              <a:rPr lang="en-US" dirty="0" smtClean="0"/>
              <a:t>OERs</a:t>
            </a:r>
            <a:endParaRPr lang="en-US" dirty="0" smtClean="0"/>
          </a:p>
          <a:p>
            <a:r>
              <a:rPr lang="en-US" dirty="0" smtClean="0"/>
              <a:t>Introduction to MERLOT</a:t>
            </a:r>
            <a:endParaRPr lang="en-US" dirty="0" smtClean="0"/>
          </a:p>
          <a:p>
            <a:r>
              <a:rPr lang="en-US" dirty="0" smtClean="0"/>
              <a:t>Integrating OERs</a:t>
            </a:r>
            <a:endParaRPr lang="en-US" dirty="0"/>
          </a:p>
        </p:txBody>
      </p:sp>
    </p:spTree>
    <p:extLst>
      <p:ext uri="{BB962C8B-B14F-4D97-AF65-F5344CB8AC3E}">
        <p14:creationId xmlns:p14="http://schemas.microsoft.com/office/powerpoint/2010/main" val="86136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a:bodyPr>
          <a:lstStyle/>
          <a:p>
            <a:pPr marL="0" indent="0">
              <a:buNone/>
            </a:pPr>
            <a:r>
              <a:rPr lang="en-US" sz="1400" b="1" dirty="0"/>
              <a:t>ARTICLES:</a:t>
            </a:r>
          </a:p>
          <a:p>
            <a:pPr marL="0" lvl="0" indent="0">
              <a:buNone/>
            </a:pPr>
            <a:r>
              <a:rPr lang="en-US" sz="1400" dirty="0" err="1"/>
              <a:t>Achuthan</a:t>
            </a:r>
            <a:r>
              <a:rPr lang="en-US" sz="1400" dirty="0"/>
              <a:t>, K., Bose, L. S., Francis, S., Sreelatha, K. S., </a:t>
            </a:r>
            <a:r>
              <a:rPr lang="en-US" sz="1400" dirty="0" err="1"/>
              <a:t>Sreekala</a:t>
            </a:r>
            <a:r>
              <a:rPr lang="en-US" sz="1400" dirty="0"/>
              <a:t>, C. O., </a:t>
            </a:r>
            <a:r>
              <a:rPr lang="en-US" sz="1400" dirty="0" err="1"/>
              <a:t>Nedungadi</a:t>
            </a:r>
            <a:r>
              <a:rPr lang="en-US" sz="1400" dirty="0"/>
              <a:t>, P., &amp; Raman, R. (2014, May). Improving perception of invisible phenomena in undergraduate physics education using ICT. In </a:t>
            </a:r>
            <a:r>
              <a:rPr lang="en-US" sz="1400" i="1" dirty="0"/>
              <a:t>Information and Communication Technology (</a:t>
            </a:r>
            <a:r>
              <a:rPr lang="en-US" sz="1400" i="1" dirty="0" err="1"/>
              <a:t>ICoICT</a:t>
            </a:r>
            <a:r>
              <a:rPr lang="en-US" sz="1400" i="1" dirty="0"/>
              <a:t>), 2014 2nd International Conference on</a:t>
            </a:r>
            <a:r>
              <a:rPr lang="en-US" sz="1400" dirty="0"/>
              <a:t> (pp. 226-231). IEEE. </a:t>
            </a:r>
            <a:r>
              <a:rPr lang="en-US" sz="1400" u="sng" dirty="0">
                <a:hlinkClick r:id="rId2"/>
              </a:rPr>
              <a:t>https://</a:t>
            </a:r>
            <a:r>
              <a:rPr lang="en-US" sz="1400" u="sng" dirty="0" smtClean="0">
                <a:hlinkClick r:id="rId2"/>
              </a:rPr>
              <a:t>www.researchgate.net</a:t>
            </a:r>
            <a:endParaRPr lang="en-US" sz="1400" u="sng" dirty="0" smtClean="0"/>
          </a:p>
          <a:p>
            <a:pPr marL="0" lvl="0" indent="0">
              <a:buNone/>
            </a:pPr>
            <a:r>
              <a:rPr lang="en-US" sz="1400" dirty="0" smtClean="0"/>
              <a:t>Chandra</a:t>
            </a:r>
            <a:r>
              <a:rPr lang="en-US" sz="1400" dirty="0"/>
              <a:t>, V., &amp; Watters, J. J. (2012). Re-thinking physics teaching with web-based learning. </a:t>
            </a:r>
            <a:r>
              <a:rPr lang="en-US" sz="1400" i="1" dirty="0"/>
              <a:t>Computers &amp; Education</a:t>
            </a:r>
            <a:r>
              <a:rPr lang="en-US" sz="1400" dirty="0"/>
              <a:t>, </a:t>
            </a:r>
            <a:r>
              <a:rPr lang="en-US" sz="1400" i="1" dirty="0"/>
              <a:t>58</a:t>
            </a:r>
            <a:r>
              <a:rPr lang="en-US" sz="1400" dirty="0"/>
              <a:t>(1), 631-640</a:t>
            </a:r>
            <a:r>
              <a:rPr lang="en-US" sz="1400" dirty="0" smtClean="0"/>
              <a:t>. </a:t>
            </a:r>
            <a:r>
              <a:rPr lang="en-US" sz="1400" u="sng" dirty="0">
                <a:hlinkClick r:id="rId3"/>
              </a:rPr>
              <a:t>http://eprints.qut.edu.au/48835</a:t>
            </a:r>
            <a:r>
              <a:rPr lang="en-US" sz="1400" u="sng" dirty="0" smtClean="0">
                <a:hlinkClick r:id="rId3"/>
              </a:rPr>
              <a:t>/</a:t>
            </a:r>
            <a:endParaRPr lang="en-US" sz="1400" u="sng" dirty="0" smtClean="0"/>
          </a:p>
          <a:p>
            <a:pPr marL="0" lvl="0" indent="0">
              <a:buNone/>
            </a:pPr>
            <a:endParaRPr lang="en-US" sz="1400" b="1" u="sng" dirty="0"/>
          </a:p>
          <a:p>
            <a:pPr marL="0" indent="0">
              <a:buNone/>
            </a:pPr>
            <a:r>
              <a:rPr lang="en-US" sz="1400" b="1" dirty="0"/>
              <a:t>LEARNING ACTIVITIES IDEA STARTERS:</a:t>
            </a:r>
          </a:p>
          <a:p>
            <a:pPr marL="0" lvl="0" indent="0">
              <a:buNone/>
            </a:pPr>
            <a:r>
              <a:rPr lang="en-US" sz="1400" dirty="0"/>
              <a:t>Ask students to create a timeline of technical advances in physics.</a:t>
            </a:r>
          </a:p>
          <a:p>
            <a:pPr marL="0" lvl="0" indent="0">
              <a:buNone/>
            </a:pPr>
            <a:r>
              <a:rPr lang="en-US" sz="1400" dirty="0"/>
              <a:t>Ask students to create a timeline about a physics controversy (e.g., big bang theory, nature of gravity). </a:t>
            </a:r>
          </a:p>
          <a:p>
            <a:pPr marL="0" lvl="0" indent="0">
              <a:buNone/>
            </a:pPr>
            <a:r>
              <a:rPr lang="en-US" sz="1400" dirty="0"/>
              <a:t>Ask students to research ethical issues relative to physics.</a:t>
            </a:r>
          </a:p>
          <a:p>
            <a:pPr marL="0" indent="0">
              <a:buNone/>
            </a:pPr>
            <a:r>
              <a:rPr lang="en-US" sz="1400" dirty="0"/>
              <a:t>Ask students to locate and summarize legislation and regulations that impact physics (e.g., OSHA, accessibility, intellectual property). Then ask them whether this is the way the law ought to be or whether it should be changed and why</a:t>
            </a:r>
            <a:r>
              <a:rPr lang="en-US" sz="1400" dirty="0" smtClean="0"/>
              <a:t>.</a:t>
            </a:r>
          </a:p>
          <a:p>
            <a:pPr marL="0" lvl="0" indent="0">
              <a:buNone/>
            </a:pPr>
            <a:r>
              <a:rPr lang="en-US" sz="1400" dirty="0"/>
              <a:t>Ask students to create an infographic to help communicate a physics concept or issue.</a:t>
            </a:r>
          </a:p>
          <a:p>
            <a:pPr marL="0" lvl="0" indent="0">
              <a:buNone/>
            </a:pPr>
            <a:r>
              <a:rPr lang="en-US" sz="1400" dirty="0"/>
              <a:t>Ask students to create a timeline of physics advances.</a:t>
            </a:r>
          </a:p>
          <a:p>
            <a:pPr marL="0" lvl="0" indent="0">
              <a:buNone/>
            </a:pPr>
            <a:r>
              <a:rPr lang="en-US" sz="1400" dirty="0"/>
              <a:t>Ask students to flowchart a physics experiment.</a:t>
            </a:r>
          </a:p>
          <a:p>
            <a:pPr marL="0" indent="0">
              <a:buNone/>
            </a:pPr>
            <a:r>
              <a:rPr lang="en-US" sz="1400" dirty="0"/>
              <a:t>Ask students to take photos of a physics concept, and annotate them in terms of locale, evidence of the concept, and implications (see </a:t>
            </a:r>
            <a:r>
              <a:rPr lang="en-US" sz="1400" u="sng" dirty="0">
                <a:hlinkClick r:id="rId4"/>
              </a:rPr>
              <a:t>http://www.physicsclassroom.com/The-Photo-Gallery</a:t>
            </a:r>
            <a:r>
              <a:rPr lang="en-US" sz="1400" dirty="0" smtClean="0"/>
              <a:t>).</a:t>
            </a:r>
          </a:p>
          <a:p>
            <a:pPr marL="0" indent="0">
              <a:buNone/>
            </a:pPr>
            <a:r>
              <a:rPr lang="en-US" sz="1400" dirty="0"/>
              <a:t>Ask students to locate and analyze photos where the image contradicts or defies physical principles (e.g</a:t>
            </a:r>
            <a:r>
              <a:rPr lang="en-US" sz="1400" u="sng" dirty="0">
                <a:hlinkClick r:id="rId5"/>
              </a:rPr>
              <a:t>., http://pgwar.com</a:t>
            </a:r>
            <a:r>
              <a:rPr lang="en-US" sz="1400" dirty="0"/>
              <a:t>/), and explain what principles are involved.</a:t>
            </a:r>
            <a:endParaRPr lang="en-US" sz="1400" b="1" dirty="0"/>
          </a:p>
        </p:txBody>
      </p:sp>
    </p:spTree>
    <p:extLst>
      <p:ext uri="{BB962C8B-B14F-4D97-AF65-F5344CB8AC3E}">
        <p14:creationId xmlns:p14="http://schemas.microsoft.com/office/powerpoint/2010/main" val="226844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Use </a:t>
            </a:r>
            <a:r>
              <a:rPr lang="en-US" dirty="0" smtClean="0"/>
              <a:t>OERs</a:t>
            </a:r>
            <a:endParaRPr lang="en-US" dirty="0"/>
          </a:p>
        </p:txBody>
      </p:sp>
      <p:sp>
        <p:nvSpPr>
          <p:cNvPr id="3" name="Content Placeholder 2"/>
          <p:cNvSpPr>
            <a:spLocks noGrp="1"/>
          </p:cNvSpPr>
          <p:nvPr>
            <p:ph sz="quarter" idx="1"/>
          </p:nvPr>
        </p:nvSpPr>
        <p:spPr>
          <a:xfrm>
            <a:off x="152400" y="1600200"/>
            <a:ext cx="8991600" cy="4525963"/>
          </a:xfrm>
        </p:spPr>
        <p:txBody>
          <a:bodyPr>
            <a:normAutofit/>
          </a:bodyPr>
          <a:lstStyle/>
          <a:p>
            <a:r>
              <a:rPr lang="en-US" dirty="0"/>
              <a:t>Instructional </a:t>
            </a:r>
            <a:r>
              <a:rPr lang="en-US" dirty="0" smtClean="0"/>
              <a:t>aid</a:t>
            </a:r>
          </a:p>
          <a:p>
            <a:r>
              <a:rPr lang="en-US" dirty="0" smtClean="0"/>
              <a:t>Introduction </a:t>
            </a:r>
            <a:r>
              <a:rPr lang="en-US" dirty="0"/>
              <a:t>to concepts</a:t>
            </a:r>
            <a:endParaRPr lang="en-US" dirty="0" smtClean="0">
              <a:effectLst/>
            </a:endParaRPr>
          </a:p>
          <a:p>
            <a:r>
              <a:rPr lang="en-US" dirty="0"/>
              <a:t>Discussion starters (e.g., case studies, articles, videos)</a:t>
            </a:r>
            <a:endParaRPr lang="en-US" dirty="0" smtClean="0">
              <a:effectLst/>
            </a:endParaRPr>
          </a:p>
          <a:p>
            <a:r>
              <a:rPr lang="en-US" dirty="0"/>
              <a:t>Required or optional reading to deepen </a:t>
            </a:r>
            <a:r>
              <a:rPr lang="en-US" dirty="0" smtClean="0"/>
              <a:t>understanding</a:t>
            </a:r>
          </a:p>
          <a:p>
            <a:r>
              <a:rPr lang="en-US" dirty="0" smtClean="0"/>
              <a:t>Activity </a:t>
            </a:r>
            <a:r>
              <a:rPr lang="en-US" dirty="0"/>
              <a:t>(e.g., simulations, drill and practice, research, </a:t>
            </a:r>
            <a:r>
              <a:rPr lang="en-US" dirty="0" smtClean="0"/>
              <a:t>production)</a:t>
            </a:r>
          </a:p>
          <a:p>
            <a:r>
              <a:rPr lang="en-US" dirty="0" smtClean="0"/>
              <a:t>Assessment</a:t>
            </a:r>
          </a:p>
          <a:p>
            <a:pPr marL="0" indent="0">
              <a:buNone/>
            </a:pPr>
            <a:r>
              <a:rPr lang="en-US" dirty="0" smtClean="0">
                <a:effectLst/>
              </a:rPr>
              <a:t>Explore </a:t>
            </a:r>
            <a:r>
              <a:rPr lang="en-US" dirty="0" smtClean="0">
                <a:hlinkClick r:id="rId2"/>
              </a:rPr>
              <a:t>http://learning.nd.edu/remix/projects/index.html</a:t>
            </a:r>
            <a:endParaRPr lang="en-US" dirty="0"/>
          </a:p>
        </p:txBody>
      </p:sp>
    </p:spTree>
    <p:extLst>
      <p:ext uri="{BB962C8B-B14F-4D97-AF65-F5344CB8AC3E}">
        <p14:creationId xmlns:p14="http://schemas.microsoft.com/office/powerpoint/2010/main" val="375025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Objectives and Media</a:t>
            </a:r>
            <a:endParaRPr lang="en-US" dirty="0"/>
          </a:p>
        </p:txBody>
      </p:sp>
      <p:sp>
        <p:nvSpPr>
          <p:cNvPr id="3" name="Content Placeholder 2"/>
          <p:cNvSpPr>
            <a:spLocks noGrp="1"/>
          </p:cNvSpPr>
          <p:nvPr>
            <p:ph sz="quarter" idx="1"/>
          </p:nvPr>
        </p:nvSpPr>
        <p:spPr>
          <a:xfrm>
            <a:off x="228600" y="1600200"/>
            <a:ext cx="8382000" cy="4525963"/>
          </a:xfrm>
        </p:spPr>
        <p:txBody>
          <a:bodyPr>
            <a:normAutofit/>
          </a:bodyPr>
          <a:lstStyle/>
          <a:p>
            <a:r>
              <a:rPr lang="en-US" dirty="0"/>
              <a:t>What </a:t>
            </a:r>
            <a:r>
              <a:rPr lang="en-US" dirty="0" smtClean="0"/>
              <a:t>should be accomplished? What </a:t>
            </a:r>
            <a:r>
              <a:rPr lang="en-US" dirty="0"/>
              <a:t>is </a:t>
            </a:r>
            <a:r>
              <a:rPr lang="en-US" dirty="0" smtClean="0"/>
              <a:t>the </a:t>
            </a:r>
            <a:r>
              <a:rPr lang="en-US" dirty="0"/>
              <a:t>objective?</a:t>
            </a:r>
            <a:endParaRPr lang="en-US" dirty="0" smtClean="0">
              <a:effectLst/>
            </a:endParaRPr>
          </a:p>
          <a:p>
            <a:r>
              <a:rPr lang="en-US" dirty="0"/>
              <a:t>What relevant, high-quality resources are available -- and accessible?</a:t>
            </a:r>
            <a:endParaRPr lang="en-US" dirty="0" smtClean="0">
              <a:effectLst/>
            </a:endParaRPr>
          </a:p>
          <a:p>
            <a:r>
              <a:rPr lang="en-US" dirty="0"/>
              <a:t>What </a:t>
            </a:r>
            <a:r>
              <a:rPr lang="en-US" dirty="0" smtClean="0"/>
              <a:t>is needed </a:t>
            </a:r>
            <a:r>
              <a:rPr lang="en-US" dirty="0"/>
              <a:t>to learn to use the </a:t>
            </a:r>
            <a:r>
              <a:rPr lang="en-US" dirty="0" smtClean="0"/>
              <a:t>resource?</a:t>
            </a:r>
            <a:endParaRPr lang="en-US" dirty="0" smtClean="0">
              <a:effectLst/>
            </a:endParaRPr>
          </a:p>
          <a:p>
            <a:r>
              <a:rPr lang="en-US" dirty="0"/>
              <a:t>Should I incorporate that resource into </a:t>
            </a:r>
            <a:r>
              <a:rPr lang="en-US" dirty="0" smtClean="0"/>
              <a:t>the lesson?</a:t>
            </a:r>
            <a:endParaRPr lang="en-US" dirty="0" smtClean="0">
              <a:effectLst/>
            </a:endParaRPr>
          </a:p>
          <a:p>
            <a:r>
              <a:rPr lang="en-US" dirty="0"/>
              <a:t>How will I incorporate that resource</a:t>
            </a:r>
            <a:r>
              <a:rPr lang="en-US" dirty="0" smtClean="0"/>
              <a:t>?</a:t>
            </a:r>
          </a:p>
          <a:p>
            <a:pPr marL="0" indent="0">
              <a:buNone/>
            </a:pPr>
            <a:r>
              <a:rPr lang="en-US" dirty="0" smtClean="0"/>
              <a:t>Explore </a:t>
            </a:r>
            <a:r>
              <a:rPr lang="en-US" dirty="0" smtClean="0">
                <a:hlinkClick r:id="rId2"/>
              </a:rPr>
              <a:t>http</a:t>
            </a:r>
            <a:r>
              <a:rPr lang="en-US" dirty="0">
                <a:hlinkClick r:id="rId2"/>
              </a:rPr>
              <a:t>://www.crlt.umich.edu/tech_tools_table</a:t>
            </a:r>
            <a:endParaRPr lang="en-US" dirty="0" smtClean="0">
              <a:effectLst/>
            </a:endParaRPr>
          </a:p>
          <a:p>
            <a:endParaRPr lang="en-US" dirty="0"/>
          </a:p>
        </p:txBody>
      </p:sp>
    </p:spTree>
    <p:extLst>
      <p:ext uri="{BB962C8B-B14F-4D97-AF65-F5344CB8AC3E}">
        <p14:creationId xmlns:p14="http://schemas.microsoft.com/office/powerpoint/2010/main" val="297638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2045" t="10657" r="35568" b="41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043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6226" y="228600"/>
            <a:ext cx="8591550" cy="1066800"/>
          </a:xfrm>
        </p:spPr>
        <p:txBody>
          <a:bodyPr lIns="82296" tIns="41148" rIns="82296" bIns="41148"/>
          <a:lstStyle/>
          <a:p>
            <a:pPr eaLnBrk="1" hangingPunct="1">
              <a:defRPr/>
            </a:pPr>
            <a:r>
              <a:rPr lang="en-US" altLang="en-US" smtClean="0">
                <a:cs typeface="Tunga" pitchFamily="34" charset="0"/>
              </a:rPr>
              <a:t>Learning Activities</a:t>
            </a:r>
          </a:p>
        </p:txBody>
      </p:sp>
      <p:sp>
        <p:nvSpPr>
          <p:cNvPr id="29699" name="Content Placeholder 2"/>
          <p:cNvSpPr>
            <a:spLocks noGrp="1"/>
          </p:cNvSpPr>
          <p:nvPr>
            <p:ph sz="quarter" idx="4294967295"/>
          </p:nvPr>
        </p:nvSpPr>
        <p:spPr>
          <a:xfrm>
            <a:off x="274320" y="1298734"/>
            <a:ext cx="8595360" cy="4936331"/>
          </a:xfrm>
        </p:spPr>
        <p:txBody>
          <a:bodyPr lIns="82296" tIns="41148" rIns="82296" bIns="41148"/>
          <a:lstStyle/>
          <a:p>
            <a:pPr indent="-172879"/>
            <a:r>
              <a:rPr lang="en-US" altLang="en-US" sz="2200"/>
              <a:t>Environment: visual inventory, field trips, animal rights</a:t>
            </a:r>
          </a:p>
          <a:p>
            <a:pPr indent="-172879"/>
            <a:r>
              <a:rPr lang="en-US" altLang="en-US" sz="2200"/>
              <a:t>Insects: compare insect populations with epals, make graphs of insect populations</a:t>
            </a:r>
          </a:p>
          <a:p>
            <a:pPr indent="-172879"/>
            <a:r>
              <a:rPr lang="en-US" altLang="en-US" sz="2200"/>
              <a:t>Sports: measure student ability, videotape and analyze performance, research math in sports</a:t>
            </a:r>
          </a:p>
          <a:p>
            <a:pPr indent="-172879"/>
            <a:r>
              <a:rPr lang="en-US" altLang="en-US" sz="2200"/>
              <a:t>Health: ads, fotonovelas, tech healthcare, assistive tech</a:t>
            </a:r>
          </a:p>
          <a:p>
            <a:pPr indent="-172879"/>
            <a:r>
              <a:rPr lang="en-US" altLang="en-US" sz="2200"/>
              <a:t>NASA-based: flight research and simulation, space exploration, earthquake study, women in science</a:t>
            </a:r>
          </a:p>
          <a:p>
            <a:pPr indent="-172879"/>
            <a:r>
              <a:rPr lang="en-US" altLang="en-US" sz="2200"/>
              <a:t>Career exploration: shadowing, service learning, role of tech in careers, online volunteering</a:t>
            </a:r>
          </a:p>
          <a:p>
            <a:pPr indent="-172879"/>
            <a:r>
              <a:rPr lang="en-US" altLang="en-US" sz="2200"/>
              <a:t>YOUR IDEAS??</a:t>
            </a:r>
          </a:p>
          <a:p>
            <a:pPr indent="-172879"/>
            <a:endParaRPr lang="en-US" altLang="en-US" smtClean="0"/>
          </a:p>
        </p:txBody>
      </p:sp>
    </p:spTree>
    <p:extLst>
      <p:ext uri="{BB962C8B-B14F-4D97-AF65-F5344CB8AC3E}">
        <p14:creationId xmlns:p14="http://schemas.microsoft.com/office/powerpoint/2010/main" val="100816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19885" t="10228" r="22868" b="3699"/>
          <a:stretch>
            <a:fillRect/>
          </a:stretch>
        </p:blipFill>
        <p:spPr bwMode="auto">
          <a:xfrm>
            <a:off x="0" y="68580"/>
            <a:ext cx="9144000" cy="682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293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42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768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2239962"/>
          </a:xfrm>
        </p:spPr>
        <p:txBody>
          <a:bodyPr>
            <a:normAutofit/>
          </a:bodyPr>
          <a:lstStyle/>
          <a:p>
            <a:r>
              <a:rPr lang="en-US" b="1" dirty="0" smtClean="0">
                <a:solidFill>
                  <a:srgbClr val="C00000"/>
                </a:solidFill>
              </a:rPr>
              <a:t>O</a:t>
            </a:r>
            <a:r>
              <a:rPr lang="en-US" dirty="0" smtClean="0"/>
              <a:t>mni-World </a:t>
            </a:r>
            <a:r>
              <a:rPr lang="en-US" b="1" dirty="0" smtClean="0">
                <a:solidFill>
                  <a:srgbClr val="C00000"/>
                </a:solidFill>
              </a:rPr>
              <a:t>E</a:t>
            </a:r>
            <a:r>
              <a:rPr lang="en-US" dirty="0" smtClean="0"/>
              <a:t>ducational </a:t>
            </a:r>
            <a:r>
              <a:rPr lang="en-US" b="1" dirty="0" smtClean="0">
                <a:solidFill>
                  <a:srgbClr val="C00000"/>
                </a:solidFill>
              </a:rPr>
              <a:t>R</a:t>
            </a:r>
            <a:r>
              <a:rPr lang="en-US" dirty="0" smtClean="0"/>
              <a:t>each!</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5862"/>
            <a:ext cx="5143500" cy="6858000"/>
          </a:xfrm>
          <a:prstGeom prst="rect">
            <a:avLst/>
          </a:prstGeom>
        </p:spPr>
      </p:pic>
    </p:spTree>
    <p:extLst>
      <p:ext uri="{BB962C8B-B14F-4D97-AF65-F5344CB8AC3E}">
        <p14:creationId xmlns:p14="http://schemas.microsoft.com/office/powerpoint/2010/main" val="371949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276" y="-1218724"/>
            <a:ext cx="13716001" cy="857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63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t>
            </a:r>
            <a:r>
              <a:rPr lang="en-US" dirty="0" smtClean="0"/>
              <a:t>Literacies</a:t>
            </a:r>
            <a:endParaRPr lang="en-US" dirty="0"/>
          </a:p>
        </p:txBody>
      </p:sp>
      <p:sp>
        <p:nvSpPr>
          <p:cNvPr id="3" name="Content Placeholder 2"/>
          <p:cNvSpPr>
            <a:spLocks noGrp="1"/>
          </p:cNvSpPr>
          <p:nvPr>
            <p:ph idx="1"/>
          </p:nvPr>
        </p:nvSpPr>
        <p:spPr/>
        <p:txBody>
          <a:bodyPr/>
          <a:lstStyle/>
          <a:p>
            <a:r>
              <a:rPr lang="en-US" dirty="0" smtClean="0"/>
              <a:t>Information Literacy</a:t>
            </a:r>
          </a:p>
          <a:p>
            <a:r>
              <a:rPr lang="en-US" dirty="0" smtClean="0"/>
              <a:t>Technology Literacy</a:t>
            </a:r>
          </a:p>
          <a:p>
            <a:r>
              <a:rPr lang="en-US" dirty="0" smtClean="0"/>
              <a:t>Data Literacy</a:t>
            </a:r>
            <a:endParaRPr lang="en-US" dirty="0" smtClean="0"/>
          </a:p>
          <a:p>
            <a:r>
              <a:rPr lang="en-US" dirty="0" smtClean="0"/>
              <a:t>Visual Literacy</a:t>
            </a:r>
          </a:p>
          <a:p>
            <a:r>
              <a:rPr lang="en-US" dirty="0" smtClean="0"/>
              <a:t>Media Literacy </a:t>
            </a:r>
          </a:p>
          <a:p>
            <a:r>
              <a:rPr lang="en-US" dirty="0" smtClean="0"/>
              <a:t>Global Literacy</a:t>
            </a:r>
          </a:p>
          <a:p>
            <a:r>
              <a:rPr lang="en-US" dirty="0" smtClean="0"/>
              <a:t>Literacy with Responsibility</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13425" y="2286000"/>
            <a:ext cx="3916362" cy="4572000"/>
          </a:xfrm>
          <a:prstGeom prst="rect">
            <a:avLst/>
          </a:prstGeom>
          <a:noFill/>
        </p:spPr>
      </p:pic>
    </p:spTree>
    <p:extLst>
      <p:ext uri="{BB962C8B-B14F-4D97-AF65-F5344CB8AC3E}">
        <p14:creationId xmlns:p14="http://schemas.microsoft.com/office/powerpoint/2010/main" val="401907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81000"/>
            <a:ext cx="3429000" cy="1143000"/>
          </a:xfrm>
        </p:spPr>
        <p:txBody>
          <a:bodyPr/>
          <a:lstStyle/>
          <a:p>
            <a:r>
              <a:rPr lang="en-US" dirty="0" smtClean="0"/>
              <a:t>Science for All Americans</a:t>
            </a:r>
            <a:endParaRPr lang="en-US" dirty="0"/>
          </a:p>
        </p:txBody>
      </p:sp>
      <p:sp>
        <p:nvSpPr>
          <p:cNvPr id="3" name="Content Placeholder 2"/>
          <p:cNvSpPr>
            <a:spLocks noGrp="1"/>
          </p:cNvSpPr>
          <p:nvPr>
            <p:ph sz="quarter" idx="1"/>
          </p:nvPr>
        </p:nvSpPr>
        <p:spPr>
          <a:xfrm>
            <a:off x="457200" y="1600200"/>
            <a:ext cx="8077200" cy="4873752"/>
          </a:xfrm>
        </p:spPr>
        <p:txBody>
          <a:bodyPr>
            <a:normAutofit fontScale="92500" lnSpcReduction="10000"/>
          </a:bodyPr>
          <a:lstStyle/>
          <a:p>
            <a:r>
              <a:rPr lang="en-US" dirty="0" smtClean="0"/>
              <a:t>Nature of science: scientific methods and world view</a:t>
            </a:r>
          </a:p>
          <a:p>
            <a:r>
              <a:rPr lang="en-US" dirty="0" smtClean="0"/>
              <a:t>Nature of mathematics</a:t>
            </a:r>
          </a:p>
          <a:p>
            <a:r>
              <a:rPr lang="en-US" dirty="0" smtClean="0"/>
              <a:t>Nature of technology</a:t>
            </a:r>
          </a:p>
          <a:p>
            <a:r>
              <a:rPr lang="en-US" dirty="0" smtClean="0"/>
              <a:t>Physical setting</a:t>
            </a:r>
          </a:p>
          <a:p>
            <a:r>
              <a:rPr lang="en-US" dirty="0" smtClean="0"/>
              <a:t>Living environment</a:t>
            </a:r>
          </a:p>
          <a:p>
            <a:r>
              <a:rPr lang="en-US" dirty="0" smtClean="0"/>
              <a:t>Human organism</a:t>
            </a:r>
          </a:p>
          <a:p>
            <a:r>
              <a:rPr lang="en-US" dirty="0" smtClean="0"/>
              <a:t>Human society</a:t>
            </a:r>
          </a:p>
          <a:p>
            <a:r>
              <a:rPr lang="en-US" dirty="0" smtClean="0"/>
              <a:t>Designed world</a:t>
            </a:r>
          </a:p>
          <a:p>
            <a:r>
              <a:rPr lang="en-US" dirty="0" smtClean="0"/>
              <a:t>Mathematical world</a:t>
            </a:r>
          </a:p>
          <a:p>
            <a:r>
              <a:rPr lang="en-US" dirty="0" smtClean="0"/>
              <a:t>Historical perspectives</a:t>
            </a:r>
          </a:p>
          <a:p>
            <a:r>
              <a:rPr lang="en-US" dirty="0" smtClean="0"/>
              <a:t>Common themes: e.g., systems and models</a:t>
            </a:r>
          </a:p>
          <a:p>
            <a:r>
              <a:rPr lang="en-US" dirty="0" smtClean="0"/>
              <a:t>Habits of mind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8100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95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r>
              <a:rPr lang="en-US" dirty="0" smtClean="0"/>
              <a:t>What are Open Educational Resources: OERs?</a:t>
            </a:r>
            <a:endParaRPr lang="en-US" dirty="0"/>
          </a:p>
        </p:txBody>
      </p:sp>
      <p:sp>
        <p:nvSpPr>
          <p:cNvPr id="3" name="Content Placeholder 2"/>
          <p:cNvSpPr>
            <a:spLocks noGrp="1"/>
          </p:cNvSpPr>
          <p:nvPr>
            <p:ph sz="quarter" idx="1"/>
          </p:nvPr>
        </p:nvSpPr>
        <p:spPr/>
        <p:txBody>
          <a:bodyPr/>
          <a:lstStyle/>
          <a:p>
            <a:r>
              <a:rPr lang="en-US" altLang="en-US" dirty="0" smtClean="0"/>
              <a:t>Educational materials </a:t>
            </a:r>
            <a:r>
              <a:rPr lang="en-US" altLang="en-US" dirty="0"/>
              <a:t>and resources offered freely and openly for anyone to use and under some licenses to remix, improve and redistribute</a:t>
            </a:r>
            <a:r>
              <a:rPr lang="en-US" altLang="en-US" dirty="0" smtClean="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082000"/>
            <a:ext cx="3208171" cy="3591038"/>
          </a:xfrm>
          <a:prstGeom prst="rect">
            <a:avLst/>
          </a:prstGeom>
        </p:spPr>
      </p:pic>
    </p:spTree>
    <p:extLst>
      <p:ext uri="{BB962C8B-B14F-4D97-AF65-F5344CB8AC3E}">
        <p14:creationId xmlns:p14="http://schemas.microsoft.com/office/powerpoint/2010/main" val="91930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OERs?</a:t>
            </a:r>
            <a:endParaRPr lang="en-US" dirty="0"/>
          </a:p>
        </p:txBody>
      </p:sp>
      <p:sp>
        <p:nvSpPr>
          <p:cNvPr id="3" name="Content Placeholder 2"/>
          <p:cNvSpPr>
            <a:spLocks noGrp="1"/>
          </p:cNvSpPr>
          <p:nvPr>
            <p:ph sz="quarter" idx="1"/>
          </p:nvPr>
        </p:nvSpPr>
        <p:spPr/>
        <p:txBody>
          <a:bodyPr/>
          <a:lstStyle/>
          <a:p>
            <a:r>
              <a:rPr lang="en-US" dirty="0" smtClean="0"/>
              <a:t>Cost savings for students</a:t>
            </a:r>
          </a:p>
          <a:p>
            <a:r>
              <a:rPr lang="en-US" dirty="0" smtClean="0"/>
              <a:t>Facilitates choice of resources</a:t>
            </a:r>
          </a:p>
          <a:p>
            <a:r>
              <a:rPr lang="en-US" dirty="0" smtClean="0"/>
              <a:t>Digital access often</a:t>
            </a:r>
          </a:p>
          <a:p>
            <a:r>
              <a:rPr lang="en-US" dirty="0" smtClean="0"/>
              <a:t>May be more timely</a:t>
            </a:r>
          </a:p>
          <a:p>
            <a:r>
              <a:rPr lang="en-US" dirty="0" smtClean="0"/>
              <a:t>Remix options</a:t>
            </a:r>
          </a:p>
          <a:p>
            <a:r>
              <a:rPr lang="en-US" dirty="0" smtClean="0"/>
              <a:t>Options for student interaction and contribution to publishing</a:t>
            </a:r>
          </a:p>
          <a:p>
            <a:r>
              <a:rPr lang="en-US" dirty="0" smtClean="0"/>
              <a:t>Philosophy of open education</a:t>
            </a:r>
          </a:p>
          <a:p>
            <a:endParaRPr lang="en-US" dirty="0"/>
          </a:p>
          <a:p>
            <a:r>
              <a:rPr lang="en-US" dirty="0" smtClean="0"/>
              <a:t>BUT how do you find them and select them??</a:t>
            </a:r>
          </a:p>
          <a:p>
            <a:endParaRPr lang="en-US" dirty="0" smtClean="0"/>
          </a:p>
        </p:txBody>
      </p:sp>
    </p:spTree>
    <p:extLst>
      <p:ext uri="{BB962C8B-B14F-4D97-AF65-F5344CB8AC3E}">
        <p14:creationId xmlns:p14="http://schemas.microsoft.com/office/powerpoint/2010/main" val="190269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8839200" cy="689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79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171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168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198</TotalTime>
  <Words>664</Words>
  <Application>Microsoft Office PowerPoint</Application>
  <PresentationFormat>On-screen Show (4:3)</PresentationFormat>
  <Paragraphs>94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OERs and MERLOT: An International Perspective</vt:lpstr>
      <vt:lpstr>Agenda</vt:lpstr>
      <vt:lpstr>PowerPoint Presentation</vt:lpstr>
      <vt:lpstr>Today’s Literacies</vt:lpstr>
      <vt:lpstr>Science for All Americans</vt:lpstr>
      <vt:lpstr>What are Open Educational Resources: OERs?</vt:lpstr>
      <vt:lpstr>Why Use OERs?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ICT Literacy in Physics</vt:lpstr>
      <vt:lpstr>PowerPoint Presentation</vt:lpstr>
      <vt:lpstr>Ways to Use OERs</vt:lpstr>
      <vt:lpstr>Matching Objectives and Media</vt:lpstr>
      <vt:lpstr>PowerPoint Presentation</vt:lpstr>
      <vt:lpstr>Learning Activities</vt:lpstr>
      <vt:lpstr>PowerPoint Presentation</vt:lpstr>
      <vt:lpstr>PowerPoint Presentation</vt:lpstr>
      <vt:lpstr>Omni-World Educational Reach!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MERLOT Learning Objects</dc:title>
  <dc:creator>Lesley</dc:creator>
  <cp:lastModifiedBy>Lesley</cp:lastModifiedBy>
  <cp:revision>19</cp:revision>
  <dcterms:created xsi:type="dcterms:W3CDTF">2016-01-27T16:51:29Z</dcterms:created>
  <dcterms:modified xsi:type="dcterms:W3CDTF">2017-05-20T17:19:45Z</dcterms:modified>
</cp:coreProperties>
</file>